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565A"/>
    <a:srgbClr val="EFF5FB"/>
    <a:srgbClr val="6F715B"/>
    <a:srgbClr val="F3F7F7"/>
    <a:srgbClr val="DAE5E5"/>
    <a:srgbClr val="FFF5DD"/>
    <a:srgbClr val="FFD25E"/>
    <a:srgbClr val="001643"/>
    <a:srgbClr val="046DBE"/>
    <a:srgbClr val="B9E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702" autoAdjust="0"/>
    <p:restoredTop sz="94660"/>
  </p:normalViewPr>
  <p:slideViewPr>
    <p:cSldViewPr snapToGrid="0">
      <p:cViewPr>
        <p:scale>
          <a:sx n="50" d="100"/>
          <a:sy n="50" d="100"/>
        </p:scale>
        <p:origin x="2052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897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1864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5495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228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0265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3693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7462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5827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3319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2239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731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BF247-9814-4906-B93E-A2BF27BBDFEB}" type="datetimeFigureOut">
              <a:rPr lang="zh-TW" altLang="en-US" smtClean="0"/>
              <a:t>2021/11/23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A67B9-A741-449E-8A98-FF24B853743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735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9E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群組 43">
            <a:extLst>
              <a:ext uri="{FF2B5EF4-FFF2-40B4-BE49-F238E27FC236}">
                <a16:creationId xmlns:a16="http://schemas.microsoft.com/office/drawing/2014/main" id="{AB310A36-1E7F-414B-88E5-100CD48F5402}"/>
              </a:ext>
            </a:extLst>
          </p:cNvPr>
          <p:cNvGrpSpPr/>
          <p:nvPr/>
        </p:nvGrpSpPr>
        <p:grpSpPr>
          <a:xfrm>
            <a:off x="982904" y="5988234"/>
            <a:ext cx="19413488" cy="4948469"/>
            <a:chOff x="786581" y="4229167"/>
            <a:chExt cx="19413488" cy="4948469"/>
          </a:xfrm>
        </p:grpSpPr>
        <p:grpSp>
          <p:nvGrpSpPr>
            <p:cNvPr id="14" name="群組 13">
              <a:extLst>
                <a:ext uri="{FF2B5EF4-FFF2-40B4-BE49-F238E27FC236}">
                  <a16:creationId xmlns:a16="http://schemas.microsoft.com/office/drawing/2014/main" id="{DCBF953F-1F96-42A4-B4C6-3331562675D0}"/>
                </a:ext>
              </a:extLst>
            </p:cNvPr>
            <p:cNvGrpSpPr/>
            <p:nvPr/>
          </p:nvGrpSpPr>
          <p:grpSpPr>
            <a:xfrm>
              <a:off x="786581" y="4229167"/>
              <a:ext cx="19413488" cy="4948469"/>
              <a:chOff x="-957174" y="13147177"/>
              <a:chExt cx="19413488" cy="4928371"/>
            </a:xfrm>
          </p:grpSpPr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D428F26D-B99F-475A-BA70-F0AAE867997B}"/>
                  </a:ext>
                </a:extLst>
              </p:cNvPr>
              <p:cNvSpPr/>
              <p:nvPr/>
            </p:nvSpPr>
            <p:spPr>
              <a:xfrm>
                <a:off x="-957174" y="13591651"/>
                <a:ext cx="19413488" cy="4483897"/>
              </a:xfrm>
              <a:prstGeom prst="rect">
                <a:avLst/>
              </a:prstGeom>
              <a:solidFill>
                <a:srgbClr val="75C4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50000"/>
                  </a:lnSpc>
                </a:pPr>
                <a:endParaRPr lang="zh-TW" altLang="en-US" sz="2800" dirty="0">
                  <a:solidFill>
                    <a:schemeClr val="tx1"/>
                  </a:solidFill>
                  <a:latin typeface="Noto Sans CJK TC Regular" panose="020B0500000000000000" pitchFamily="34" charset="-120"/>
                  <a:ea typeface="Noto Sans CJK TC Regular" panose="020B0500000000000000" pitchFamily="34" charset="-120"/>
                </a:endParaRPr>
              </a:p>
            </p:txBody>
          </p:sp>
          <p:sp>
            <p:nvSpPr>
              <p:cNvPr id="11" name="流程圖: 結束點 10">
                <a:extLst>
                  <a:ext uri="{FF2B5EF4-FFF2-40B4-BE49-F238E27FC236}">
                    <a16:creationId xmlns:a16="http://schemas.microsoft.com/office/drawing/2014/main" id="{23D4126C-1B82-4F0F-828A-108B55C6E17A}"/>
                  </a:ext>
                </a:extLst>
              </p:cNvPr>
              <p:cNvSpPr/>
              <p:nvPr/>
            </p:nvSpPr>
            <p:spPr>
              <a:xfrm>
                <a:off x="7624836" y="13147177"/>
                <a:ext cx="2926898" cy="896345"/>
              </a:xfrm>
              <a:prstGeom prst="flowChartTerminator">
                <a:avLst/>
              </a:prstGeom>
              <a:solidFill>
                <a:srgbClr val="046D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400" dirty="0">
                    <a:latin typeface="Noto Sans CJK TC Regular" panose="020B0500000000000000" pitchFamily="34" charset="-120"/>
                    <a:ea typeface="Noto Sans CJK TC Regular" panose="020B0500000000000000" pitchFamily="34" charset="-120"/>
                  </a:rPr>
                  <a:t>摘要</a:t>
                </a:r>
              </a:p>
            </p:txBody>
          </p:sp>
        </p:grp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011887D1-1734-45B2-900D-F364A5AEA12B}"/>
                </a:ext>
              </a:extLst>
            </p:cNvPr>
            <p:cNvSpPr txBox="1"/>
            <p:nvPr/>
          </p:nvSpPr>
          <p:spPr>
            <a:xfrm>
              <a:off x="1371220" y="5190336"/>
              <a:ext cx="18293962" cy="39052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       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由於新冠肺炎的影響，多數人在家中的時間增加，較不方便去戶外運動或去健身房。本專題開發了一個運動遊戲，旨在建立一個僅需一台電腦及可連接到電腦的鏡頭，即可偵測肢體動作的運動健身遊戲，希望滿足想在室內運動的人的需求並兼具趣味性。</a:t>
              </a:r>
              <a:endParaRPr lang="en-US" altLang="zh-TW" sz="2400" dirty="0">
                <a:latin typeface="Noto Sans TC Medium" panose="020B0600000000000000" pitchFamily="34" charset="-120"/>
                <a:ea typeface="Noto Sans TC Medium" panose="020B0600000000000000" pitchFamily="34" charset="-120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	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本專題使用</a:t>
              </a: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Unity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製作遊戲，利用</a:t>
              </a: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WebSocket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傳輸協定將</a:t>
              </a: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p5.js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和</a:t>
              </a: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Unity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作連接，使用</a:t>
              </a: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p5.js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中訓練完成的模型判斷玩家是否有做指定動作的辨識結果，以及語音辨識產生的字串回傳給</a:t>
              </a: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Unity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，讓</a:t>
              </a: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Unity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將對應結果呈現在遊戲畫面中。透過</a:t>
              </a: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p5.js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建置</a:t>
              </a:r>
              <a:r>
                <a:rPr lang="en-US" altLang="zh-TW" sz="2400" dirty="0" err="1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PoseNet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來辨識玩家身體的</a:t>
              </a: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17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處關節所在位置，作為模型訓練之依據，利用深度學習來訓練模型辨識動作，並設計一個簡單的二元分類法即時用於運動遊戲中，以辨識玩家動作是否符合遊戲規定。本專題在</a:t>
              </a:r>
              <a:r>
                <a:rPr lang="en-US" altLang="zh-TW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p5.js</a:t>
              </a:r>
              <a:r>
                <a:rPr lang="zh-TW" altLang="en-US" sz="24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建立語音辨識系統，利用語音辨識來控制遊戲開始前的關卡選擇與遊戲進行，讓玩家不需額外器材，即可操作遊戲畫面。</a:t>
              </a:r>
            </a:p>
          </p:txBody>
        </p:sp>
      </p:grp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33202B65-FC12-4BCB-8E27-CE167E94E790}"/>
              </a:ext>
            </a:extLst>
          </p:cNvPr>
          <p:cNvSpPr txBox="1"/>
          <p:nvPr/>
        </p:nvSpPr>
        <p:spPr>
          <a:xfrm>
            <a:off x="4582904" y="3253889"/>
            <a:ext cx="13055395" cy="23637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組別：</a:t>
            </a:r>
            <a:r>
              <a:rPr lang="en-US" altLang="zh-TW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A09</a:t>
            </a:r>
            <a:r>
              <a:rPr lang="zh-TW" altLang="en-US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  </a:t>
            </a:r>
            <a:r>
              <a:rPr lang="en-US" altLang="zh-TW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	</a:t>
            </a:r>
            <a:r>
              <a:rPr lang="zh-TW" altLang="en-US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指導教授：王國華</a:t>
            </a:r>
            <a:endParaRPr lang="en-US" altLang="zh-TW" sz="34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en-US" altLang="zh-TW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407261099 </a:t>
            </a:r>
            <a:r>
              <a:rPr lang="zh-TW" altLang="en-US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資工四甲  陳禹辰</a:t>
            </a:r>
            <a:r>
              <a:rPr lang="en-US" altLang="zh-TW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		407261128 </a:t>
            </a:r>
            <a:r>
              <a:rPr lang="zh-TW" altLang="en-US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資工四甲  康智絜</a:t>
            </a:r>
          </a:p>
          <a:p>
            <a:pPr algn="ctr">
              <a:lnSpc>
                <a:spcPct val="150000"/>
              </a:lnSpc>
            </a:pPr>
            <a:r>
              <a:rPr lang="en-US" altLang="zh-TW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407261415 </a:t>
            </a:r>
            <a:r>
              <a:rPr lang="zh-TW" altLang="en-US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資工四甲  陳思璇</a:t>
            </a:r>
            <a:r>
              <a:rPr lang="en-US" altLang="zh-TW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		407261439 </a:t>
            </a:r>
            <a:r>
              <a:rPr lang="zh-TW" altLang="en-US" sz="34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資工四甲  張鈞奕</a:t>
            </a:r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B6314934-9E16-43B4-B79D-528190EA568F}"/>
              </a:ext>
            </a:extLst>
          </p:cNvPr>
          <p:cNvGrpSpPr/>
          <p:nvPr/>
        </p:nvGrpSpPr>
        <p:grpSpPr>
          <a:xfrm>
            <a:off x="8691450" y="19712606"/>
            <a:ext cx="11743312" cy="9501882"/>
            <a:chOff x="7948500" y="18460633"/>
            <a:chExt cx="11743312" cy="9501882"/>
          </a:xfrm>
        </p:grpSpPr>
        <p:grpSp>
          <p:nvGrpSpPr>
            <p:cNvPr id="22" name="群組 21">
              <a:extLst>
                <a:ext uri="{FF2B5EF4-FFF2-40B4-BE49-F238E27FC236}">
                  <a16:creationId xmlns:a16="http://schemas.microsoft.com/office/drawing/2014/main" id="{C7C6F8D4-C1E9-4FB5-B505-84FA8A2A0A52}"/>
                </a:ext>
              </a:extLst>
            </p:cNvPr>
            <p:cNvGrpSpPr/>
            <p:nvPr/>
          </p:nvGrpSpPr>
          <p:grpSpPr>
            <a:xfrm>
              <a:off x="7948500" y="18460633"/>
              <a:ext cx="11743312" cy="9501882"/>
              <a:chOff x="7948500" y="18460633"/>
              <a:chExt cx="11743312" cy="9501882"/>
            </a:xfrm>
          </p:grpSpPr>
          <p:grpSp>
            <p:nvGrpSpPr>
              <p:cNvPr id="74" name="群組 73">
                <a:extLst>
                  <a:ext uri="{FF2B5EF4-FFF2-40B4-BE49-F238E27FC236}">
                    <a16:creationId xmlns:a16="http://schemas.microsoft.com/office/drawing/2014/main" id="{15A17097-B134-427F-9816-C4498E571592}"/>
                  </a:ext>
                </a:extLst>
              </p:cNvPr>
              <p:cNvGrpSpPr/>
              <p:nvPr/>
            </p:nvGrpSpPr>
            <p:grpSpPr>
              <a:xfrm>
                <a:off x="7948500" y="18460633"/>
                <a:ext cx="11743312" cy="9501882"/>
                <a:chOff x="-248266" y="13751184"/>
                <a:chExt cx="26689345" cy="10018509"/>
              </a:xfrm>
            </p:grpSpPr>
            <p:sp>
              <p:nvSpPr>
                <p:cNvPr id="76" name="矩形 75">
                  <a:extLst>
                    <a:ext uri="{FF2B5EF4-FFF2-40B4-BE49-F238E27FC236}">
                      <a16:creationId xmlns:a16="http://schemas.microsoft.com/office/drawing/2014/main" id="{A45EC0DD-D01E-4E81-8CC7-3A0C8F612E0C}"/>
                    </a:ext>
                  </a:extLst>
                </p:cNvPr>
                <p:cNvSpPr/>
                <p:nvPr/>
              </p:nvSpPr>
              <p:spPr>
                <a:xfrm>
                  <a:off x="-248266" y="14280355"/>
                  <a:ext cx="26689345" cy="9489338"/>
                </a:xfrm>
                <a:prstGeom prst="rect">
                  <a:avLst/>
                </a:prstGeom>
                <a:solidFill>
                  <a:srgbClr val="EFF5F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50000"/>
                    </a:lnSpc>
                  </a:pPr>
                  <a:endParaRPr lang="zh-TW" altLang="en-US" sz="2800" dirty="0">
                    <a:solidFill>
                      <a:schemeClr val="tx1"/>
                    </a:solidFill>
                    <a:latin typeface="Noto Sans CJK TC Regular" panose="020B0500000000000000" pitchFamily="34" charset="-120"/>
                    <a:ea typeface="Noto Sans CJK TC Regular" panose="020B0500000000000000" pitchFamily="34" charset="-120"/>
                  </a:endParaRPr>
                </a:p>
              </p:txBody>
            </p:sp>
            <p:sp>
              <p:nvSpPr>
                <p:cNvPr id="77" name="流程圖: 結束點 76">
                  <a:extLst>
                    <a:ext uri="{FF2B5EF4-FFF2-40B4-BE49-F238E27FC236}">
                      <a16:creationId xmlns:a16="http://schemas.microsoft.com/office/drawing/2014/main" id="{2D2E088D-88A6-4F71-970A-25948FC0DF6F}"/>
                    </a:ext>
                  </a:extLst>
                </p:cNvPr>
                <p:cNvSpPr/>
                <p:nvPr/>
              </p:nvSpPr>
              <p:spPr>
                <a:xfrm>
                  <a:off x="8574693" y="13751184"/>
                  <a:ext cx="9818182" cy="895794"/>
                </a:xfrm>
                <a:prstGeom prst="flowChartTerminator">
                  <a:avLst/>
                </a:prstGeom>
                <a:solidFill>
                  <a:srgbClr val="046DBE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TW" altLang="en-US" sz="4400" dirty="0">
                      <a:latin typeface="Noto Sans CJK TC Regular" panose="020B0500000000000000" pitchFamily="34" charset="-120"/>
                      <a:ea typeface="Noto Sans CJK TC Regular" panose="020B0500000000000000" pitchFamily="34" charset="-120"/>
                    </a:rPr>
                    <a:t>肢體辨識技術</a:t>
                  </a:r>
                </a:p>
              </p:txBody>
            </p:sp>
          </p:grpSp>
          <p:pic>
            <p:nvPicPr>
              <p:cNvPr id="78" name="圖片 77">
                <a:extLst>
                  <a:ext uri="{FF2B5EF4-FFF2-40B4-BE49-F238E27FC236}">
                    <a16:creationId xmlns:a16="http://schemas.microsoft.com/office/drawing/2014/main" id="{CFBCC836-41C7-44D5-AD9E-870A737D51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789670" y="20330757"/>
                <a:ext cx="4680000" cy="1326999"/>
              </a:xfrm>
              <a:prstGeom prst="rect">
                <a:avLst/>
              </a:prstGeom>
            </p:spPr>
          </p:pic>
          <p:pic>
            <p:nvPicPr>
              <p:cNvPr id="80" name="圖片 79">
                <a:extLst>
                  <a:ext uri="{FF2B5EF4-FFF2-40B4-BE49-F238E27FC236}">
                    <a16:creationId xmlns:a16="http://schemas.microsoft.com/office/drawing/2014/main" id="{DA7BD876-6153-4AD8-817D-26B00B502A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880418" y="26028841"/>
                <a:ext cx="4680000" cy="1774994"/>
              </a:xfrm>
              <a:prstGeom prst="rect">
                <a:avLst/>
              </a:prstGeom>
            </p:spPr>
          </p:pic>
        </p:grpSp>
        <p:sp>
          <p:nvSpPr>
            <p:cNvPr id="83" name="流程圖: 結束點 82">
              <a:extLst>
                <a:ext uri="{FF2B5EF4-FFF2-40B4-BE49-F238E27FC236}">
                  <a16:creationId xmlns:a16="http://schemas.microsoft.com/office/drawing/2014/main" id="{904E0EEE-0226-4763-B330-5B06B06B1B7A}"/>
                </a:ext>
              </a:extLst>
            </p:cNvPr>
            <p:cNvSpPr/>
            <p:nvPr/>
          </p:nvSpPr>
          <p:spPr>
            <a:xfrm>
              <a:off x="8349149" y="19182245"/>
              <a:ext cx="2224116" cy="704918"/>
            </a:xfrm>
            <a:prstGeom prst="flowChartTerminator">
              <a:avLst/>
            </a:prstGeom>
            <a:solidFill>
              <a:srgbClr val="4756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8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收集資料</a:t>
              </a:r>
            </a:p>
          </p:txBody>
        </p:sp>
        <p:sp>
          <p:nvSpPr>
            <p:cNvPr id="84" name="流程圖: 結束點 83">
              <a:extLst>
                <a:ext uri="{FF2B5EF4-FFF2-40B4-BE49-F238E27FC236}">
                  <a16:creationId xmlns:a16="http://schemas.microsoft.com/office/drawing/2014/main" id="{5D1C8E26-E32E-4D1E-A67E-316E6E67F163}"/>
                </a:ext>
              </a:extLst>
            </p:cNvPr>
            <p:cNvSpPr/>
            <p:nvPr/>
          </p:nvSpPr>
          <p:spPr>
            <a:xfrm>
              <a:off x="8349149" y="22865933"/>
              <a:ext cx="2224116" cy="704918"/>
            </a:xfrm>
            <a:prstGeom prst="flowChartTerminator">
              <a:avLst/>
            </a:prstGeom>
            <a:solidFill>
              <a:srgbClr val="4756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8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訓練模型</a:t>
              </a:r>
            </a:p>
          </p:txBody>
        </p:sp>
        <p:sp>
          <p:nvSpPr>
            <p:cNvPr id="85" name="流程圖: 結束點 84">
              <a:extLst>
                <a:ext uri="{FF2B5EF4-FFF2-40B4-BE49-F238E27FC236}">
                  <a16:creationId xmlns:a16="http://schemas.microsoft.com/office/drawing/2014/main" id="{82E08DA9-4CE1-43FC-A059-723427E00D88}"/>
                </a:ext>
              </a:extLst>
            </p:cNvPr>
            <p:cNvSpPr/>
            <p:nvPr/>
          </p:nvSpPr>
          <p:spPr>
            <a:xfrm>
              <a:off x="8349149" y="25341402"/>
              <a:ext cx="2224116" cy="704918"/>
            </a:xfrm>
            <a:prstGeom prst="flowChartTerminator">
              <a:avLst/>
            </a:prstGeom>
            <a:solidFill>
              <a:srgbClr val="4756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2800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辨識動作</a:t>
              </a:r>
            </a:p>
          </p:txBody>
        </p:sp>
        <p:sp>
          <p:nvSpPr>
            <p:cNvPr id="60" name="文字方塊 59">
              <a:extLst>
                <a:ext uri="{FF2B5EF4-FFF2-40B4-BE49-F238E27FC236}">
                  <a16:creationId xmlns:a16="http://schemas.microsoft.com/office/drawing/2014/main" id="{E4BF1D9A-EC5B-4F92-AE69-49020AFFD9AD}"/>
                </a:ext>
              </a:extLst>
            </p:cNvPr>
            <p:cNvSpPr txBox="1"/>
            <p:nvPr/>
          </p:nvSpPr>
          <p:spPr>
            <a:xfrm>
              <a:off x="8230602" y="19848317"/>
              <a:ext cx="5836408" cy="29520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	</a:t>
              </a:r>
              <a:r>
                <a:rPr lang="zh-TW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首先站在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Webcam</a:t>
              </a:r>
              <a:r>
                <a:rPr lang="zh-TW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前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2.5</a:t>
              </a:r>
              <a:r>
                <a:rPr lang="zh-TW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公尺遠，做出欲被辨識的訓練動作，例如深蹲或是出拳，並大約維持此動作五分鐘左右，則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ml5.js</a:t>
              </a:r>
              <a:r>
                <a:rPr lang="zh-TW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會每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0.01</a:t>
              </a:r>
              <a:r>
                <a:rPr lang="zh-TW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秒擷取相機上的影像，辨識該影像中人體各個部位的特徵點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，</a:t>
              </a:r>
              <a:r>
                <a:rPr lang="zh-TW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若要得到更多訓練資料加長時間即可，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ml5.js</a:t>
              </a:r>
              <a:r>
                <a:rPr lang="zh-TW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會去辨識影像中人體各個部位的特徵點，例如：眼、耳、鼻、肩、臀，並將這些特徵點在平面上的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x</a:t>
              </a:r>
              <a:r>
                <a:rPr lang="zh-TW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、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y</a:t>
              </a:r>
              <a:r>
                <a:rPr lang="zh-TW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座標中做輸出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。</a:t>
              </a:r>
            </a:p>
          </p:txBody>
        </p:sp>
        <p:sp>
          <p:nvSpPr>
            <p:cNvPr id="87" name="文字方塊 86">
              <a:extLst>
                <a:ext uri="{FF2B5EF4-FFF2-40B4-BE49-F238E27FC236}">
                  <a16:creationId xmlns:a16="http://schemas.microsoft.com/office/drawing/2014/main" id="{4045991E-6B16-4015-9AAE-E8763D6DB02E}"/>
                </a:ext>
              </a:extLst>
            </p:cNvPr>
            <p:cNvSpPr txBox="1"/>
            <p:nvPr/>
          </p:nvSpPr>
          <p:spPr>
            <a:xfrm>
              <a:off x="8246644" y="23499404"/>
              <a:ext cx="5820366" cy="1705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	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將多筆資料的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x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、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y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座標餵入神經網路的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Input layer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，經過多次的運算來調整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Hidden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 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layer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中各個神經元的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weight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。訓練所有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weight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後便可得到可以辨識特定肢體動作的神經網路。</a:t>
              </a:r>
            </a:p>
          </p:txBody>
        </p:sp>
        <p:sp>
          <p:nvSpPr>
            <p:cNvPr id="88" name="文字方塊 87">
              <a:extLst>
                <a:ext uri="{FF2B5EF4-FFF2-40B4-BE49-F238E27FC236}">
                  <a16:creationId xmlns:a16="http://schemas.microsoft.com/office/drawing/2014/main" id="{768AEDD0-EBCD-48AC-82E9-27A5AB5DDF39}"/>
                </a:ext>
              </a:extLst>
            </p:cNvPr>
            <p:cNvSpPr txBox="1"/>
            <p:nvPr/>
          </p:nvSpPr>
          <p:spPr>
            <a:xfrm>
              <a:off x="8223066" y="26033620"/>
              <a:ext cx="6110482" cy="1705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	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每次讀取動作影像時，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ml5.js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轉出的</a:t>
              </a:r>
              <a:r>
                <a:rPr lang="en-US" altLang="zh-TW" dirty="0" err="1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xy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座標乘上神經網路的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weights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所產生的一個數值能幫助我們辨識是否為想要的肢體動作。此數值介於 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0 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至 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1 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之間，每當數值越接近 </a:t>
              </a:r>
              <a:r>
                <a:rPr lang="en-US" altLang="zh-TW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1</a:t>
              </a:r>
              <a:r>
                <a:rPr lang="zh-TW" altLang="en-US" dirty="0">
                  <a:latin typeface="Noto Sans TC Medium" panose="020B0600000000000000" pitchFamily="34" charset="-120"/>
                  <a:ea typeface="Noto Sans TC Medium" panose="020B0600000000000000" pitchFamily="34" charset="-120"/>
                </a:rPr>
                <a:t>，程式便會告訴使用者所做的動作是正確的，反之則不正確。</a:t>
              </a:r>
            </a:p>
          </p:txBody>
        </p:sp>
      </p:grpSp>
      <p:grpSp>
        <p:nvGrpSpPr>
          <p:cNvPr id="2" name="群組 1">
            <a:extLst>
              <a:ext uri="{FF2B5EF4-FFF2-40B4-BE49-F238E27FC236}">
                <a16:creationId xmlns:a16="http://schemas.microsoft.com/office/drawing/2014/main" id="{962EEB17-43BC-4AF6-A4DA-D30FEF14CE81}"/>
              </a:ext>
            </a:extLst>
          </p:cNvPr>
          <p:cNvGrpSpPr/>
          <p:nvPr/>
        </p:nvGrpSpPr>
        <p:grpSpPr>
          <a:xfrm>
            <a:off x="3136436" y="220858"/>
            <a:ext cx="16166407" cy="2824855"/>
            <a:chOff x="3081122" y="-454600"/>
            <a:chExt cx="16166407" cy="2824855"/>
          </a:xfrm>
        </p:grpSpPr>
        <p:grpSp>
          <p:nvGrpSpPr>
            <p:cNvPr id="46" name="群組 45">
              <a:extLst>
                <a:ext uri="{FF2B5EF4-FFF2-40B4-BE49-F238E27FC236}">
                  <a16:creationId xmlns:a16="http://schemas.microsoft.com/office/drawing/2014/main" id="{3E917AB1-C838-49BA-A865-9DD4720BD55F}"/>
                </a:ext>
              </a:extLst>
            </p:cNvPr>
            <p:cNvGrpSpPr/>
            <p:nvPr/>
          </p:nvGrpSpPr>
          <p:grpSpPr>
            <a:xfrm>
              <a:off x="3081122" y="644619"/>
              <a:ext cx="16010267" cy="1725636"/>
              <a:chOff x="3081123" y="1297928"/>
              <a:chExt cx="16010267" cy="1725636"/>
            </a:xfrm>
          </p:grpSpPr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A3120AD0-988C-493A-988C-E83CFD0FBA21}"/>
                  </a:ext>
                </a:extLst>
              </p:cNvPr>
              <p:cNvSpPr txBox="1"/>
              <p:nvPr/>
            </p:nvSpPr>
            <p:spPr>
              <a:xfrm>
                <a:off x="3081123" y="1297928"/>
                <a:ext cx="15948332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7200" dirty="0">
                    <a:solidFill>
                      <a:srgbClr val="001643"/>
                    </a:solidFill>
                    <a:latin typeface="NotoSansTC-Bold" panose="020B0800000000000000" pitchFamily="34" charset="-120"/>
                    <a:ea typeface="NotoSansTC-Bold" panose="020B0800000000000000" pitchFamily="34" charset="-120"/>
                  </a:rPr>
                  <a:t>基於肢體與語音</a:t>
                </a:r>
                <a:r>
                  <a:rPr lang="zh-TW" altLang="en-US" sz="6600" dirty="0">
                    <a:solidFill>
                      <a:srgbClr val="001643"/>
                    </a:solidFill>
                    <a:latin typeface="NotoSansTC-Bold" panose="020B0800000000000000" pitchFamily="34" charset="-120"/>
                    <a:ea typeface="NotoSansTC-Bold" panose="020B0800000000000000" pitchFamily="34" charset="-120"/>
                  </a:rPr>
                  <a:t>辨識</a:t>
                </a:r>
                <a:r>
                  <a:rPr lang="zh-TW" altLang="en-US" sz="7200" dirty="0">
                    <a:solidFill>
                      <a:srgbClr val="001643"/>
                    </a:solidFill>
                    <a:latin typeface="NotoSansTC-Bold" panose="020B0800000000000000" pitchFamily="34" charset="-120"/>
                    <a:ea typeface="NotoSansTC-Bold" panose="020B0800000000000000" pitchFamily="34" charset="-120"/>
                  </a:rPr>
                  <a:t>之運動遊戲</a:t>
                </a:r>
              </a:p>
            </p:txBody>
          </p:sp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21FCCEB2-9AE8-4FFA-A286-6620A12C9DCE}"/>
                  </a:ext>
                </a:extLst>
              </p:cNvPr>
              <p:cNvSpPr txBox="1"/>
              <p:nvPr/>
            </p:nvSpPr>
            <p:spPr>
              <a:xfrm>
                <a:off x="3143058" y="2315678"/>
                <a:ext cx="1594833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>
                    <a:solidFill>
                      <a:srgbClr val="001643"/>
                    </a:solidFill>
                    <a:latin typeface="Bahnschrift SemiLight" panose="020B0502040204020203" pitchFamily="34" charset="0"/>
                    <a:ea typeface="Noto Sans CJK TC Bold" panose="020B0800000000000000" pitchFamily="34" charset="-120"/>
                  </a:rPr>
                  <a:t>Sport Game Based on Body and Speech Recognition</a:t>
                </a:r>
                <a:endParaRPr lang="zh-TW" altLang="en-US" sz="4000" dirty="0">
                  <a:solidFill>
                    <a:srgbClr val="001643"/>
                  </a:solidFill>
                  <a:latin typeface="Bahnschrift SemiLight" panose="020B0502040204020203" pitchFamily="34" charset="0"/>
                  <a:ea typeface="Noto Sans CJK TC Bold" panose="020B0800000000000000" pitchFamily="34" charset="-120"/>
                </a:endParaRPr>
              </a:p>
            </p:txBody>
          </p:sp>
        </p:grpSp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CA8D050A-E585-48EB-9E01-F906CECBA6AA}"/>
                </a:ext>
              </a:extLst>
            </p:cNvPr>
            <p:cNvSpPr txBox="1"/>
            <p:nvPr/>
          </p:nvSpPr>
          <p:spPr>
            <a:xfrm>
              <a:off x="3081122" y="-454600"/>
              <a:ext cx="1616640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TW" altLang="en-US" sz="6600" dirty="0">
                  <a:solidFill>
                    <a:srgbClr val="001643"/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</a:rPr>
                <a:t>輔仁大學資訊工程學系</a:t>
              </a:r>
              <a:r>
                <a:rPr lang="en-US" altLang="zh-TW" sz="6600" dirty="0">
                  <a:solidFill>
                    <a:srgbClr val="001643"/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</a:rPr>
                <a:t>110</a:t>
              </a:r>
              <a:r>
                <a:rPr lang="zh-TW" altLang="en-US" sz="6600" dirty="0">
                  <a:solidFill>
                    <a:srgbClr val="001643"/>
                  </a:solidFill>
                  <a:latin typeface="Noto Sans CJK TC Medium" panose="020B0600000000000000" pitchFamily="34" charset="-120"/>
                  <a:ea typeface="Noto Sans CJK TC Medium" panose="020B0600000000000000" pitchFamily="34" charset="-120"/>
                </a:rPr>
                <a:t>學年度 畢業專題</a:t>
              </a:r>
            </a:p>
          </p:txBody>
        </p:sp>
      </p:grpSp>
      <p:pic>
        <p:nvPicPr>
          <p:cNvPr id="18" name="圖片 17">
            <a:extLst>
              <a:ext uri="{FF2B5EF4-FFF2-40B4-BE49-F238E27FC236}">
                <a16:creationId xmlns:a16="http://schemas.microsoft.com/office/drawing/2014/main" id="{0A52C0F5-FDEB-4564-A8CE-611136FA81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21" b="16073"/>
          <a:stretch/>
        </p:blipFill>
        <p:spPr>
          <a:xfrm rot="229510">
            <a:off x="17668044" y="1430913"/>
            <a:ext cx="3244450" cy="5533071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5A14D995-E9F2-4704-B70F-F7D531B8DE5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786" b="22348"/>
          <a:stretch/>
        </p:blipFill>
        <p:spPr>
          <a:xfrm rot="20700000">
            <a:off x="352040" y="1178248"/>
            <a:ext cx="3769763" cy="4956855"/>
          </a:xfrm>
          <a:prstGeom prst="rect">
            <a:avLst/>
          </a:prstGeom>
        </p:spPr>
      </p:pic>
      <p:grpSp>
        <p:nvGrpSpPr>
          <p:cNvPr id="32" name="群組 31">
            <a:extLst>
              <a:ext uri="{FF2B5EF4-FFF2-40B4-BE49-F238E27FC236}">
                <a16:creationId xmlns:a16="http://schemas.microsoft.com/office/drawing/2014/main" id="{4487C60D-00E3-4EE4-ADCD-4F0A7AA3B1D9}"/>
              </a:ext>
            </a:extLst>
          </p:cNvPr>
          <p:cNvGrpSpPr/>
          <p:nvPr/>
        </p:nvGrpSpPr>
        <p:grpSpPr>
          <a:xfrm>
            <a:off x="987233" y="11352417"/>
            <a:ext cx="7182737" cy="8011008"/>
            <a:chOff x="987233" y="11542917"/>
            <a:chExt cx="7182737" cy="8011008"/>
          </a:xfrm>
        </p:grpSpPr>
        <p:grpSp>
          <p:nvGrpSpPr>
            <p:cNvPr id="15" name="群組 14">
              <a:extLst>
                <a:ext uri="{FF2B5EF4-FFF2-40B4-BE49-F238E27FC236}">
                  <a16:creationId xmlns:a16="http://schemas.microsoft.com/office/drawing/2014/main" id="{4FB5FBC7-B5E5-41F9-A8B1-551C43F605E3}"/>
                </a:ext>
              </a:extLst>
            </p:cNvPr>
            <p:cNvGrpSpPr/>
            <p:nvPr/>
          </p:nvGrpSpPr>
          <p:grpSpPr>
            <a:xfrm>
              <a:off x="987233" y="11542917"/>
              <a:ext cx="7182737" cy="8011008"/>
              <a:chOff x="4273821" y="13631219"/>
              <a:chExt cx="7182737" cy="8011008"/>
            </a:xfrm>
          </p:grpSpPr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3BC2109F-44BB-4105-9102-4851787C163A}"/>
                  </a:ext>
                </a:extLst>
              </p:cNvPr>
              <p:cNvSpPr/>
              <p:nvPr/>
            </p:nvSpPr>
            <p:spPr>
              <a:xfrm>
                <a:off x="4273821" y="14259311"/>
                <a:ext cx="7182737" cy="7382916"/>
              </a:xfrm>
              <a:prstGeom prst="rect">
                <a:avLst/>
              </a:prstGeom>
              <a:solidFill>
                <a:srgbClr val="EFF5F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13" name="流程圖: 結束點 12">
                <a:extLst>
                  <a:ext uri="{FF2B5EF4-FFF2-40B4-BE49-F238E27FC236}">
                    <a16:creationId xmlns:a16="http://schemas.microsoft.com/office/drawing/2014/main" id="{564AFA71-7A58-441C-B5F0-B83EE6E187AF}"/>
                  </a:ext>
                </a:extLst>
              </p:cNvPr>
              <p:cNvSpPr/>
              <p:nvPr/>
            </p:nvSpPr>
            <p:spPr>
              <a:xfrm>
                <a:off x="6185630" y="13631219"/>
                <a:ext cx="3600000" cy="900000"/>
              </a:xfrm>
              <a:prstGeom prst="flowChartTerminator">
                <a:avLst/>
              </a:prstGeom>
              <a:solidFill>
                <a:srgbClr val="046D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400" dirty="0">
                    <a:latin typeface="Noto Sans CJK TC Regular" panose="020B0500000000000000" pitchFamily="34" charset="-120"/>
                    <a:ea typeface="Noto Sans CJK TC Regular" panose="020B0500000000000000" pitchFamily="34" charset="-120"/>
                  </a:rPr>
                  <a:t>系統架構</a:t>
                </a:r>
              </a:p>
            </p:txBody>
          </p:sp>
        </p:grpSp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CB7276F7-7CCD-4A8D-97FC-6EB8869B8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0208" y="12617183"/>
              <a:ext cx="5844613" cy="6818715"/>
            </a:xfrm>
            <a:prstGeom prst="rect">
              <a:avLst/>
            </a:prstGeom>
          </p:spPr>
        </p:pic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D33DFEB9-EEDF-4DE2-9B98-2765B544E524}"/>
              </a:ext>
            </a:extLst>
          </p:cNvPr>
          <p:cNvGrpSpPr/>
          <p:nvPr/>
        </p:nvGrpSpPr>
        <p:grpSpPr>
          <a:xfrm>
            <a:off x="982904" y="19712606"/>
            <a:ext cx="7200000" cy="9501883"/>
            <a:chOff x="7239592" y="11707480"/>
            <a:chExt cx="7200000" cy="9501883"/>
          </a:xfrm>
        </p:grpSpPr>
        <p:grpSp>
          <p:nvGrpSpPr>
            <p:cNvPr id="33" name="群組 32">
              <a:extLst>
                <a:ext uri="{FF2B5EF4-FFF2-40B4-BE49-F238E27FC236}">
                  <a16:creationId xmlns:a16="http://schemas.microsoft.com/office/drawing/2014/main" id="{1A031664-6156-4764-95A9-079C3D2BF67B}"/>
                </a:ext>
              </a:extLst>
            </p:cNvPr>
            <p:cNvGrpSpPr/>
            <p:nvPr/>
          </p:nvGrpSpPr>
          <p:grpSpPr>
            <a:xfrm>
              <a:off x="7239592" y="11707480"/>
              <a:ext cx="7200000" cy="9501883"/>
              <a:chOff x="4269492" y="13795782"/>
              <a:chExt cx="7200000" cy="9501883"/>
            </a:xfrm>
          </p:grpSpPr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673131F4-2159-4761-BAC9-3BB87BE778BA}"/>
                  </a:ext>
                </a:extLst>
              </p:cNvPr>
              <p:cNvSpPr/>
              <p:nvPr/>
            </p:nvSpPr>
            <p:spPr>
              <a:xfrm>
                <a:off x="4269492" y="14297665"/>
                <a:ext cx="7200000" cy="9000000"/>
              </a:xfrm>
              <a:prstGeom prst="rect">
                <a:avLst/>
              </a:prstGeom>
              <a:solidFill>
                <a:srgbClr val="EFF5F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5" name="流程圖: 結束點 34">
                <a:extLst>
                  <a:ext uri="{FF2B5EF4-FFF2-40B4-BE49-F238E27FC236}">
                    <a16:creationId xmlns:a16="http://schemas.microsoft.com/office/drawing/2014/main" id="{B7A9EFF3-8770-45FA-93CF-4A8EAF366E9C}"/>
                  </a:ext>
                </a:extLst>
              </p:cNvPr>
              <p:cNvSpPr/>
              <p:nvPr/>
            </p:nvSpPr>
            <p:spPr>
              <a:xfrm>
                <a:off x="6069492" y="13795782"/>
                <a:ext cx="3600000" cy="900000"/>
              </a:xfrm>
              <a:prstGeom prst="flowChartTerminator">
                <a:avLst/>
              </a:prstGeom>
              <a:solidFill>
                <a:srgbClr val="046D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4400" dirty="0">
                    <a:latin typeface="Noto Sans CJK TC Regular" panose="020B0500000000000000" pitchFamily="34" charset="-120"/>
                    <a:ea typeface="Noto Sans CJK TC Regular" panose="020B0500000000000000" pitchFamily="34" charset="-120"/>
                  </a:rPr>
                  <a:t>遊戲流程</a:t>
                </a:r>
              </a:p>
            </p:txBody>
          </p:sp>
        </p:grpSp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EC220490-CB18-4AEB-9DE3-29192AD32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9739" y="12894202"/>
              <a:ext cx="6845738" cy="8156479"/>
            </a:xfrm>
            <a:prstGeom prst="rect">
              <a:avLst/>
            </a:prstGeom>
          </p:spPr>
        </p:pic>
      </p:grp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1F899CF0-8644-4542-B695-C09D973F0746}"/>
              </a:ext>
            </a:extLst>
          </p:cNvPr>
          <p:cNvGrpSpPr/>
          <p:nvPr/>
        </p:nvGrpSpPr>
        <p:grpSpPr>
          <a:xfrm>
            <a:off x="8691450" y="11304508"/>
            <a:ext cx="11743312" cy="8006560"/>
            <a:chOff x="8653080" y="11518646"/>
            <a:chExt cx="11743312" cy="8006560"/>
          </a:xfrm>
        </p:grpSpPr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7AF20882-A08E-44E1-858E-46B34F601F80}"/>
                </a:ext>
              </a:extLst>
            </p:cNvPr>
            <p:cNvGrpSpPr/>
            <p:nvPr/>
          </p:nvGrpSpPr>
          <p:grpSpPr>
            <a:xfrm>
              <a:off x="8653080" y="12188830"/>
              <a:ext cx="11743312" cy="7336376"/>
              <a:chOff x="1742835" y="12440721"/>
              <a:chExt cx="11251475" cy="7336376"/>
            </a:xfrm>
          </p:grpSpPr>
          <p:grpSp>
            <p:nvGrpSpPr>
              <p:cNvPr id="86" name="群組 85">
                <a:extLst>
                  <a:ext uri="{FF2B5EF4-FFF2-40B4-BE49-F238E27FC236}">
                    <a16:creationId xmlns:a16="http://schemas.microsoft.com/office/drawing/2014/main" id="{CB5135CC-2549-4F8B-9E5C-D7D1A421DAFD}"/>
                  </a:ext>
                </a:extLst>
              </p:cNvPr>
              <p:cNvGrpSpPr/>
              <p:nvPr/>
            </p:nvGrpSpPr>
            <p:grpSpPr>
              <a:xfrm>
                <a:off x="1742835" y="12440721"/>
                <a:ext cx="11251475" cy="7336376"/>
                <a:chOff x="2535031" y="6143771"/>
                <a:chExt cx="11251475" cy="7336376"/>
              </a:xfrm>
            </p:grpSpPr>
            <p:sp>
              <p:nvSpPr>
                <p:cNvPr id="98" name="矩形 97">
                  <a:extLst>
                    <a:ext uri="{FF2B5EF4-FFF2-40B4-BE49-F238E27FC236}">
                      <a16:creationId xmlns:a16="http://schemas.microsoft.com/office/drawing/2014/main" id="{CEAD26BC-7AEE-4C22-B239-BD3D239580C0}"/>
                    </a:ext>
                  </a:extLst>
                </p:cNvPr>
                <p:cNvSpPr/>
                <p:nvPr/>
              </p:nvSpPr>
              <p:spPr>
                <a:xfrm>
                  <a:off x="2535031" y="6143771"/>
                  <a:ext cx="11251475" cy="7336376"/>
                </a:xfrm>
                <a:prstGeom prst="rect">
                  <a:avLst/>
                </a:prstGeom>
                <a:solidFill>
                  <a:srgbClr val="EFF5F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2" name="矩形 91">
                  <a:extLst>
                    <a:ext uri="{FF2B5EF4-FFF2-40B4-BE49-F238E27FC236}">
                      <a16:creationId xmlns:a16="http://schemas.microsoft.com/office/drawing/2014/main" id="{86FEDE63-F2D0-437E-9E65-C3418A2CB06B}"/>
                    </a:ext>
                  </a:extLst>
                </p:cNvPr>
                <p:cNvSpPr/>
                <p:nvPr/>
              </p:nvSpPr>
              <p:spPr>
                <a:xfrm>
                  <a:off x="2785090" y="7151392"/>
                  <a:ext cx="5330900" cy="10978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zh-TW" altLang="en-US" sz="22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Noto Sans TC Medium" panose="020B0600000000000000" pitchFamily="34" charset="-120"/>
                      <a:ea typeface="Noto Sans TC Medium" panose="020B0600000000000000" pitchFamily="34" charset="-120"/>
                    </a:rPr>
                    <a:t>使用</a:t>
                  </a:r>
                  <a:r>
                    <a:rPr lang="en-US" altLang="zh-TW" sz="22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Noto Sans TC Medium" panose="020B0600000000000000" pitchFamily="34" charset="-120"/>
                      <a:ea typeface="Noto Sans TC Medium" panose="020B0600000000000000" pitchFamily="34" charset="-120"/>
                    </a:rPr>
                    <a:t>Unity</a:t>
                  </a:r>
                  <a:r>
                    <a:rPr lang="zh-TW" altLang="en-US" sz="22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Noto Sans TC Medium" panose="020B0600000000000000" pitchFamily="34" charset="-120"/>
                      <a:ea typeface="Noto Sans TC Medium" panose="020B0600000000000000" pitchFamily="34" charset="-120"/>
                    </a:rPr>
                    <a:t>來架設整個遊戲的環境，呈現遊戲中的畫面與功能給玩家。</a:t>
                  </a:r>
                </a:p>
              </p:txBody>
            </p:sp>
            <p:sp>
              <p:nvSpPr>
                <p:cNvPr id="93" name="流程圖: 結束點 92">
                  <a:extLst>
                    <a:ext uri="{FF2B5EF4-FFF2-40B4-BE49-F238E27FC236}">
                      <a16:creationId xmlns:a16="http://schemas.microsoft.com/office/drawing/2014/main" id="{4445D3FB-4D38-4BB5-A6AE-8C368F8F0570}"/>
                    </a:ext>
                  </a:extLst>
                </p:cNvPr>
                <p:cNvSpPr/>
                <p:nvPr/>
              </p:nvSpPr>
              <p:spPr>
                <a:xfrm>
                  <a:off x="2758929" y="6695821"/>
                  <a:ext cx="2414457" cy="576000"/>
                </a:xfrm>
                <a:prstGeom prst="flowChartTerminator">
                  <a:avLst/>
                </a:prstGeom>
                <a:solidFill>
                  <a:srgbClr val="47565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TW" altLang="en-US" sz="2400" dirty="0">
                      <a:solidFill>
                        <a:schemeClr val="bg1"/>
                      </a:solidFill>
                      <a:latin typeface="Noto Sans TC Medium" panose="020B0600000000000000" pitchFamily="34" charset="-120"/>
                      <a:ea typeface="Noto Sans TC Medium" panose="020B0600000000000000" pitchFamily="34" charset="-120"/>
                    </a:rPr>
                    <a:t>遊戲環境架設</a:t>
                  </a:r>
                </a:p>
              </p:txBody>
            </p:sp>
          </p:grpSp>
          <p:sp>
            <p:nvSpPr>
              <p:cNvPr id="101" name="矩形 100">
                <a:extLst>
                  <a:ext uri="{FF2B5EF4-FFF2-40B4-BE49-F238E27FC236}">
                    <a16:creationId xmlns:a16="http://schemas.microsoft.com/office/drawing/2014/main" id="{AAA45E96-FF4C-4A54-9AE5-89EEB9B8D98D}"/>
                  </a:ext>
                </a:extLst>
              </p:cNvPr>
              <p:cNvSpPr/>
              <p:nvPr/>
            </p:nvSpPr>
            <p:spPr>
              <a:xfrm>
                <a:off x="1958832" y="15229149"/>
                <a:ext cx="5364962" cy="222368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使用</a:t>
                </a:r>
                <a:r>
                  <a:rPr lang="en-US" altLang="zh-TW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Blender</a:t>
                </a:r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來製作胡蘿蔔和甜甜圈怪物的角色建模，在遊戲畫面中呈現角色的畫面，並製作甜甜圈怪物噴水柱的動畫特效。若甜甜圈怪物發動攻擊會噴出水柱，玩家的</a:t>
                </a:r>
                <a:r>
                  <a:rPr lang="en-US" altLang="zh-TW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HP</a:t>
                </a:r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值會減少。</a:t>
                </a:r>
              </a:p>
            </p:txBody>
          </p:sp>
          <p:sp>
            <p:nvSpPr>
              <p:cNvPr id="102" name="流程圖: 結束點 101">
                <a:extLst>
                  <a:ext uri="{FF2B5EF4-FFF2-40B4-BE49-F238E27FC236}">
                    <a16:creationId xmlns:a16="http://schemas.microsoft.com/office/drawing/2014/main" id="{F2DCABE1-8686-44D3-A7EC-5138233DA2AA}"/>
                  </a:ext>
                </a:extLst>
              </p:cNvPr>
              <p:cNvSpPr/>
              <p:nvPr/>
            </p:nvSpPr>
            <p:spPr>
              <a:xfrm>
                <a:off x="1955031" y="14864371"/>
                <a:ext cx="2414457" cy="576000"/>
              </a:xfrm>
              <a:prstGeom prst="flowChartTerminator">
                <a:avLst/>
              </a:prstGeom>
              <a:solidFill>
                <a:srgbClr val="4756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2400" dirty="0">
                    <a:solidFill>
                      <a:schemeClr val="bg1"/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角色模型</a:t>
                </a:r>
              </a:p>
            </p:txBody>
          </p:sp>
          <p:sp>
            <p:nvSpPr>
              <p:cNvPr id="103" name="矩形 102">
                <a:extLst>
                  <a:ext uri="{FF2B5EF4-FFF2-40B4-BE49-F238E27FC236}">
                    <a16:creationId xmlns:a16="http://schemas.microsoft.com/office/drawing/2014/main" id="{512B9814-DD3C-4135-8ADB-9FBDAEA95919}"/>
                  </a:ext>
                </a:extLst>
              </p:cNvPr>
              <p:cNvSpPr/>
              <p:nvPr/>
            </p:nvSpPr>
            <p:spPr>
              <a:xfrm>
                <a:off x="2042620" y="18097854"/>
                <a:ext cx="5281173" cy="12839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在</a:t>
                </a:r>
                <a:r>
                  <a:rPr lang="en-US" altLang="zh-TW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p5.js</a:t>
                </a:r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中使用</a:t>
                </a:r>
                <a:r>
                  <a:rPr lang="en-US" altLang="zh-TW" sz="2200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PoseNet</a:t>
                </a:r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的</a:t>
                </a:r>
                <a:r>
                  <a:rPr lang="en-US" altLang="zh-TW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pose estimation model </a:t>
                </a:r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收集玩家的身體關節點。</a:t>
                </a:r>
              </a:p>
            </p:txBody>
          </p:sp>
          <p:sp>
            <p:nvSpPr>
              <p:cNvPr id="104" name="流程圖: 結束點 103">
                <a:extLst>
                  <a:ext uri="{FF2B5EF4-FFF2-40B4-BE49-F238E27FC236}">
                    <a16:creationId xmlns:a16="http://schemas.microsoft.com/office/drawing/2014/main" id="{84BD43EA-B544-4F93-9B7D-1764EDE2F609}"/>
                  </a:ext>
                </a:extLst>
              </p:cNvPr>
              <p:cNvSpPr/>
              <p:nvPr/>
            </p:nvSpPr>
            <p:spPr>
              <a:xfrm>
                <a:off x="2042621" y="17591688"/>
                <a:ext cx="2670858" cy="576000"/>
              </a:xfrm>
              <a:prstGeom prst="flowChartTerminator">
                <a:avLst/>
              </a:prstGeom>
              <a:solidFill>
                <a:srgbClr val="4756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2400" dirty="0">
                    <a:solidFill>
                      <a:schemeClr val="bg1"/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辨識身體關節點</a:t>
                </a:r>
              </a:p>
            </p:txBody>
          </p:sp>
          <p:sp>
            <p:nvSpPr>
              <p:cNvPr id="105" name="矩形 104">
                <a:extLst>
                  <a:ext uri="{FF2B5EF4-FFF2-40B4-BE49-F238E27FC236}">
                    <a16:creationId xmlns:a16="http://schemas.microsoft.com/office/drawing/2014/main" id="{AF1C6351-F7F7-42B2-8BF1-9D949B8014A9}"/>
                  </a:ext>
                </a:extLst>
              </p:cNvPr>
              <p:cNvSpPr/>
              <p:nvPr/>
            </p:nvSpPr>
            <p:spPr>
              <a:xfrm>
                <a:off x="7705233" y="13449708"/>
                <a:ext cx="4776592" cy="109650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訓練模型：利用</a:t>
                </a:r>
                <a:r>
                  <a:rPr lang="en-US" altLang="zh-TW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ml5.js</a:t>
                </a:r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將收集的身體關節點資料傳給神經網路進行訓練。</a:t>
                </a:r>
              </a:p>
            </p:txBody>
          </p:sp>
          <p:sp>
            <p:nvSpPr>
              <p:cNvPr id="106" name="流程圖: 結束點 105">
                <a:extLst>
                  <a:ext uri="{FF2B5EF4-FFF2-40B4-BE49-F238E27FC236}">
                    <a16:creationId xmlns:a16="http://schemas.microsoft.com/office/drawing/2014/main" id="{5D42B499-0455-4FBE-A250-A6BCEDA081E8}"/>
                  </a:ext>
                </a:extLst>
              </p:cNvPr>
              <p:cNvSpPr/>
              <p:nvPr/>
            </p:nvSpPr>
            <p:spPr>
              <a:xfrm>
                <a:off x="7695438" y="12997759"/>
                <a:ext cx="2414457" cy="576000"/>
              </a:xfrm>
              <a:prstGeom prst="flowChartTerminator">
                <a:avLst/>
              </a:prstGeom>
              <a:solidFill>
                <a:srgbClr val="4756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2400" dirty="0">
                    <a:solidFill>
                      <a:schemeClr val="bg1"/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訓練模型</a:t>
                </a:r>
              </a:p>
            </p:txBody>
          </p:sp>
          <p:sp>
            <p:nvSpPr>
              <p:cNvPr id="107" name="矩形 106">
                <a:extLst>
                  <a:ext uri="{FF2B5EF4-FFF2-40B4-BE49-F238E27FC236}">
                    <a16:creationId xmlns:a16="http://schemas.microsoft.com/office/drawing/2014/main" id="{E7A30B7F-63D8-48D9-BAC5-A37F267F0400}"/>
                  </a:ext>
                </a:extLst>
              </p:cNvPr>
              <p:cNvSpPr/>
              <p:nvPr/>
            </p:nvSpPr>
            <p:spPr>
              <a:xfrm>
                <a:off x="7721599" y="15268500"/>
                <a:ext cx="4776592" cy="163315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利用</a:t>
                </a:r>
                <a:r>
                  <a:rPr lang="en-US" altLang="zh-TW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WebSocket</a:t>
                </a:r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讓瀏覽器與</a:t>
                </a:r>
                <a:r>
                  <a:rPr lang="en-US" altLang="zh-TW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Unity</a:t>
                </a:r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進行互動通訊，將神經網路模型的辨識結果傳給</a:t>
                </a:r>
                <a:r>
                  <a:rPr lang="en-US" altLang="zh-TW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Unity</a:t>
                </a:r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。</a:t>
                </a:r>
              </a:p>
            </p:txBody>
          </p:sp>
          <p:sp>
            <p:nvSpPr>
              <p:cNvPr id="108" name="流程圖: 結束點 107">
                <a:extLst>
                  <a:ext uri="{FF2B5EF4-FFF2-40B4-BE49-F238E27FC236}">
                    <a16:creationId xmlns:a16="http://schemas.microsoft.com/office/drawing/2014/main" id="{47928004-6BBD-4AAC-9412-0B957A296170}"/>
                  </a:ext>
                </a:extLst>
              </p:cNvPr>
              <p:cNvSpPr/>
              <p:nvPr/>
            </p:nvSpPr>
            <p:spPr>
              <a:xfrm>
                <a:off x="7705232" y="14813033"/>
                <a:ext cx="3463679" cy="576000"/>
              </a:xfrm>
              <a:prstGeom prst="flowChartTerminator">
                <a:avLst/>
              </a:prstGeom>
              <a:solidFill>
                <a:srgbClr val="4756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2400" dirty="0">
                    <a:solidFill>
                      <a:schemeClr val="bg1"/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伺服器與瀏覽器的連接</a:t>
                </a:r>
              </a:p>
            </p:txBody>
          </p:sp>
          <p:sp>
            <p:nvSpPr>
              <p:cNvPr id="110" name="矩形 109">
                <a:extLst>
                  <a:ext uri="{FF2B5EF4-FFF2-40B4-BE49-F238E27FC236}">
                    <a16:creationId xmlns:a16="http://schemas.microsoft.com/office/drawing/2014/main" id="{88C9E7F0-3B9F-4794-900F-890375EADC29}"/>
                  </a:ext>
                </a:extLst>
              </p:cNvPr>
              <p:cNvSpPr/>
              <p:nvPr/>
            </p:nvSpPr>
            <p:spPr>
              <a:xfrm>
                <a:off x="7705233" y="18091934"/>
                <a:ext cx="4776592" cy="12610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透過</a:t>
                </a:r>
                <a:r>
                  <a:rPr lang="en-US" altLang="zh-TW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p5.js</a:t>
                </a:r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所提供的語音辨識函式庫</a:t>
                </a:r>
                <a:r>
                  <a:rPr lang="en-US" altLang="zh-TW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p5.speech.js</a:t>
                </a:r>
                <a:r>
                  <a:rPr lang="zh-TW" altLang="en-US" sz="2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，將接受到的語音轉成字串。</a:t>
                </a:r>
              </a:p>
            </p:txBody>
          </p:sp>
          <p:sp>
            <p:nvSpPr>
              <p:cNvPr id="109" name="流程圖: 結束點 108">
                <a:extLst>
                  <a:ext uri="{FF2B5EF4-FFF2-40B4-BE49-F238E27FC236}">
                    <a16:creationId xmlns:a16="http://schemas.microsoft.com/office/drawing/2014/main" id="{FE69D444-D1D9-4741-9C60-3F3BA8A8B818}"/>
                  </a:ext>
                </a:extLst>
              </p:cNvPr>
              <p:cNvSpPr/>
              <p:nvPr/>
            </p:nvSpPr>
            <p:spPr>
              <a:xfrm>
                <a:off x="7705233" y="17519688"/>
                <a:ext cx="2414457" cy="648000"/>
              </a:xfrm>
              <a:prstGeom prst="flowChartTerminator">
                <a:avLst/>
              </a:prstGeom>
              <a:solidFill>
                <a:srgbClr val="4756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2400" dirty="0">
                    <a:solidFill>
                      <a:schemeClr val="bg1"/>
                    </a:solidFill>
                    <a:latin typeface="Noto Sans TC Medium" panose="020B0600000000000000" pitchFamily="34" charset="-120"/>
                    <a:ea typeface="Noto Sans TC Medium" panose="020B0600000000000000" pitchFamily="34" charset="-120"/>
                  </a:rPr>
                  <a:t>語音辨識</a:t>
                </a:r>
              </a:p>
            </p:txBody>
          </p:sp>
        </p:grpSp>
        <p:sp>
          <p:nvSpPr>
            <p:cNvPr id="111" name="流程圖: 結束點 110">
              <a:extLst>
                <a:ext uri="{FF2B5EF4-FFF2-40B4-BE49-F238E27FC236}">
                  <a16:creationId xmlns:a16="http://schemas.microsoft.com/office/drawing/2014/main" id="{C789A4F2-827E-426B-8B38-B9BDFFAB3A72}"/>
                </a:ext>
              </a:extLst>
            </p:cNvPr>
            <p:cNvSpPr/>
            <p:nvPr/>
          </p:nvSpPr>
          <p:spPr>
            <a:xfrm>
              <a:off x="12724736" y="11518646"/>
              <a:ext cx="3600000" cy="900000"/>
            </a:xfrm>
            <a:prstGeom prst="flowChartTerminator">
              <a:avLst/>
            </a:prstGeom>
            <a:solidFill>
              <a:srgbClr val="046D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4400" dirty="0">
                  <a:latin typeface="Noto Sans CJK TC Regular" panose="020B0500000000000000" pitchFamily="34" charset="-120"/>
                  <a:ea typeface="Noto Sans CJK TC Regular" panose="020B0500000000000000" pitchFamily="34" charset="-120"/>
                </a:rPr>
                <a:t>開發技術</a:t>
              </a:r>
            </a:p>
          </p:txBody>
        </p:sp>
      </p:grpSp>
      <p:pic>
        <p:nvPicPr>
          <p:cNvPr id="27" name="圖片 26">
            <a:extLst>
              <a:ext uri="{FF2B5EF4-FFF2-40B4-BE49-F238E27FC236}">
                <a16:creationId xmlns:a16="http://schemas.microsoft.com/office/drawing/2014/main" id="{8F3C2C09-F30F-4077-877B-5569C87D789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2620" y="23527763"/>
            <a:ext cx="4680000" cy="304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41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379</TotalTime>
  <Words>705</Words>
  <Application>Microsoft Office PowerPoint</Application>
  <PresentationFormat>自訂</PresentationFormat>
  <Paragraphs>31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12" baseType="lpstr">
      <vt:lpstr>Noto Sans CJK TC Bold</vt:lpstr>
      <vt:lpstr>Noto Sans CJK TC Medium</vt:lpstr>
      <vt:lpstr>Noto Sans CJK TC Regular</vt:lpstr>
      <vt:lpstr>Noto Sans TC Medium</vt:lpstr>
      <vt:lpstr>NotoSansTC-Bold</vt:lpstr>
      <vt:lpstr>新細明體</vt:lpstr>
      <vt:lpstr>Arial</vt:lpstr>
      <vt:lpstr>Bahnschrift SemiLight</vt:lpstr>
      <vt:lpstr>Calibri</vt:lpstr>
      <vt:lpstr>Calibri Light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A00</dc:creator>
  <cp:lastModifiedBy>康智絜</cp:lastModifiedBy>
  <cp:revision>44</cp:revision>
  <dcterms:created xsi:type="dcterms:W3CDTF">2021-11-22T06:28:39Z</dcterms:created>
  <dcterms:modified xsi:type="dcterms:W3CDTF">2021-11-23T09:14:50Z</dcterms:modified>
</cp:coreProperties>
</file>

<file path=docProps/thumbnail.jpeg>
</file>